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58" r:id="rId4"/>
    <p:sldId id="261" r:id="rId5"/>
    <p:sldId id="257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2B174A2-ECDB-4165-898B-6544AF432923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EC08644-AD0F-44E7-AA9E-A17212AB06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174A2-ECDB-4165-898B-6544AF432923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08644-AD0F-44E7-AA9E-A17212AB06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174A2-ECDB-4165-898B-6544AF432923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08644-AD0F-44E7-AA9E-A17212AB06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174A2-ECDB-4165-898B-6544AF432923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08644-AD0F-44E7-AA9E-A17212AB061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174A2-ECDB-4165-898B-6544AF432923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08644-AD0F-44E7-AA9E-A17212AB061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174A2-ECDB-4165-898B-6544AF432923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08644-AD0F-44E7-AA9E-A17212AB061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174A2-ECDB-4165-898B-6544AF432923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08644-AD0F-44E7-AA9E-A17212AB061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174A2-ECDB-4165-898B-6544AF432923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08644-AD0F-44E7-AA9E-A17212AB061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174A2-ECDB-4165-898B-6544AF432923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08644-AD0F-44E7-AA9E-A17212AB06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B2B174A2-ECDB-4165-898B-6544AF432923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08644-AD0F-44E7-AA9E-A17212AB061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2B174A2-ECDB-4165-898B-6544AF432923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EC08644-AD0F-44E7-AA9E-A17212AB061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2B174A2-ECDB-4165-898B-6544AF432923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EC08644-AD0F-44E7-AA9E-A17212AB061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4419600"/>
          </a:xfrm>
        </p:spPr>
        <p:txBody>
          <a:bodyPr>
            <a:normAutofit/>
          </a:bodyPr>
          <a:lstStyle/>
          <a:p>
            <a:r>
              <a:rPr lang="en-US" sz="5400">
                <a:latin typeface="Times New Roman" pitchFamily="18" charset="0"/>
                <a:cs typeface="Times New Roman" pitchFamily="18" charset="0"/>
              </a:rPr>
              <a:t>Supply Chain Management of Agriculture in Nepal</a:t>
            </a:r>
            <a:br>
              <a:rPr lang="en-US" sz="4800">
                <a:latin typeface="Times New Roman" pitchFamily="18" charset="0"/>
                <a:cs typeface="Times New Roman" pitchFamily="18" charset="0"/>
              </a:rPr>
            </a:br>
            <a:br>
              <a:rPr lang="en-US">
                <a:latin typeface="Times New Roman" pitchFamily="18" charset="0"/>
                <a:cs typeface="Times New Roman" pitchFamily="18" charset="0"/>
              </a:rPr>
            </a:br>
            <a:r>
              <a:rPr lang="en-US" sz="2000">
                <a:latin typeface="Times New Roman" pitchFamily="18" charset="0"/>
                <a:cs typeface="Times New Roman" pitchFamily="18" charset="0"/>
              </a:rPr>
              <a:t>Agricultural Development for Socio-Economic Transformation in Nepal</a:t>
            </a:r>
            <a:br>
              <a:rPr lang="en-US" sz="2000">
                <a:latin typeface="Times New Roman" pitchFamily="18" charset="0"/>
                <a:cs typeface="Times New Roman" pitchFamily="18" charset="0"/>
              </a:rPr>
            </a:br>
            <a:r>
              <a:rPr lang="en-US" sz="2000">
                <a:latin typeface="Times New Roman" pitchFamily="18" charset="0"/>
                <a:cs typeface="Times New Roman" pitchFamily="18" charset="0"/>
              </a:rPr>
              <a:t> Nepal Agricultural Economics Society (NAES) </a:t>
            </a:r>
            <a:br>
              <a:rPr lang="en-US">
                <a:latin typeface="Times New Roman" pitchFamily="18" charset="0"/>
                <a:cs typeface="Times New Roman" pitchFamily="18" charset="0"/>
              </a:rPr>
            </a:b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4038600"/>
            <a:ext cx="7010400" cy="2286000"/>
          </a:xfrm>
        </p:spPr>
        <p:txBody>
          <a:bodyPr>
            <a:normAutofit/>
          </a:bodyPr>
          <a:lstStyle/>
          <a:p>
            <a:r>
              <a:rPr lang="en-US" sz="2400">
                <a:solidFill>
                  <a:srgbClr val="00B0F0"/>
                </a:solidFill>
              </a:rPr>
              <a:t>Prof . Achyut Wagle, PhD</a:t>
            </a:r>
          </a:p>
          <a:p>
            <a:r>
              <a:rPr lang="en-US" sz="2400">
                <a:solidFill>
                  <a:srgbClr val="00B0F0"/>
                </a:solidFill>
              </a:rPr>
              <a:t>Economist </a:t>
            </a:r>
          </a:p>
          <a:p>
            <a:r>
              <a:rPr lang="en-US" sz="2400">
                <a:solidFill>
                  <a:srgbClr val="00B0F0"/>
                </a:solidFill>
              </a:rPr>
              <a:t>Kathmandu University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990600"/>
            <a:ext cx="8610600" cy="5867400"/>
          </a:xfrm>
        </p:spPr>
        <p:txBody>
          <a:bodyPr/>
          <a:lstStyle/>
          <a:p>
            <a:r>
              <a:rPr lang="en-US"/>
              <a:t>FITTA 2019: Schedule (Relating to sub-section (2) of Section 3) Industries or Businesses Restricted for Foreign Investment </a:t>
            </a:r>
          </a:p>
          <a:p>
            <a:pPr lvl="1"/>
            <a:r>
              <a:rPr lang="en-US"/>
              <a:t>1. Poultry farming, fisheries, bee-keeping, fruits, vegetables, oil seeds, pulse seeds, milk industry and other sectors of primary agro-production, </a:t>
            </a:r>
          </a:p>
          <a:p>
            <a:pPr lvl="1"/>
            <a:r>
              <a:rPr lang="en-US"/>
              <a:t>2. Cottage and small industries.</a:t>
            </a:r>
          </a:p>
          <a:p>
            <a:pPr lvl="1"/>
            <a:endParaRPr lang="en-US"/>
          </a:p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/>
              <a:t>Challenges</a:t>
            </a:r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3886200"/>
            <a:ext cx="7315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143000"/>
            <a:ext cx="8534400" cy="5148072"/>
          </a:xfrm>
        </p:spPr>
        <p:txBody>
          <a:bodyPr>
            <a:normAutofit fontScale="92500" lnSpcReduction="2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en-US" sz="3000">
                <a:latin typeface="Times New Roman" pitchFamily="18" charset="0"/>
                <a:cs typeface="Times New Roman" pitchFamily="18" charset="0"/>
              </a:rPr>
              <a:t>Growth rate of paddy production is lower than population growth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000">
                <a:latin typeface="Times New Roman" pitchFamily="18" charset="0"/>
                <a:cs typeface="Times New Roman" pitchFamily="18" charset="0"/>
              </a:rPr>
              <a:t>Lack of manpower, lack of irrigation, storage and market infrastructure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000">
                <a:latin typeface="Times New Roman" pitchFamily="18" charset="0"/>
                <a:cs typeface="Times New Roman" pitchFamily="18" charset="0"/>
              </a:rPr>
              <a:t>Although the area covered by advanced varieties is about 90 percent, lack of quality seeds and farmers' preference to old varieties over new and high yielding varieties.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000">
                <a:latin typeface="Times New Roman" pitchFamily="18" charset="0"/>
                <a:cs typeface="Times New Roman" pitchFamily="18" charset="0"/>
              </a:rPr>
              <a:t>Lack of practices to change the developed seeds and variety of species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000">
                <a:latin typeface="Times New Roman" pitchFamily="18" charset="0"/>
                <a:cs typeface="Times New Roman" pitchFamily="18" charset="0"/>
              </a:rPr>
              <a:t>Increase in use of fine and fragrant rice and lack of diversification in use of food crops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000">
                <a:latin typeface="Times New Roman" pitchFamily="18" charset="0"/>
                <a:cs typeface="Times New Roman" pitchFamily="18" charset="0"/>
              </a:rPr>
              <a:t>Indigenous paddy cannot compete in quality and price of imported paddy. (Source: Dept. of Agriculture)</a:t>
            </a:r>
          </a:p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/>
              <a:t>Challenges (eg on Paddy prodn)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/>
              <a:t>Identification of problematic nodes in the Supply/Value  Chains</a:t>
            </a:r>
          </a:p>
          <a:p>
            <a:r>
              <a:rPr lang="en-US"/>
              <a:t>Use of data/evidences in planning and investment and their use in policy-formulation</a:t>
            </a:r>
          </a:p>
          <a:p>
            <a:r>
              <a:rPr lang="en-US"/>
              <a:t>Farm-land policy, to use the cultivable land</a:t>
            </a:r>
          </a:p>
          <a:p>
            <a:r>
              <a:rPr lang="en-US"/>
              <a:t>Investment policy review to further open it up</a:t>
            </a:r>
          </a:p>
          <a:p>
            <a:r>
              <a:rPr lang="en-US"/>
              <a:t>Market exploration-domestic and international</a:t>
            </a:r>
          </a:p>
          <a:p>
            <a:r>
              <a:rPr lang="en-US"/>
              <a:t>Alloying the crop/price failure risks and sense of farmers insecurity</a:t>
            </a:r>
          </a:p>
          <a:p>
            <a:r>
              <a:rPr lang="en-US"/>
              <a:t>Contingency fund for fertilizer purchase a year in advance</a:t>
            </a:r>
          </a:p>
          <a:p>
            <a:r>
              <a:rPr lang="en-US"/>
              <a:t>Proritizing production, storage and market access in accordance with the changing consumption patterns. </a:t>
            </a:r>
          </a:p>
          <a:p>
            <a:r>
              <a:rPr lang="en-US"/>
              <a:t>Political will and heart on the issue.</a:t>
            </a:r>
          </a:p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/>
              <a:t>Way Forward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382000" cy="4919472"/>
          </a:xfrm>
        </p:spPr>
        <p:txBody>
          <a:bodyPr>
            <a:norm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Of total imports of Rs 839 billion, about one-third of imports is agricutural products.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Staples/Cereals		25% (Rice 16%, Maize 5%)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Edible oil	 		26%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Vegetables 		12%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Fruits			10%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Fish/Meat/Poultry	7%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Dairy			4%	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Processed products	8%</a:t>
            </a:r>
          </a:p>
          <a:p>
            <a:pPr lvl="1"/>
            <a:r>
              <a:rPr lang="en-US">
                <a:latin typeface="Times New Roman" pitchFamily="18" charset="0"/>
                <a:cs typeface="Times New Roman" pitchFamily="18" charset="0"/>
              </a:rPr>
              <a:t>(source: Department of Customs and authors calculation)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Agricutural Imports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228600"/>
          <a:ext cx="9067800" cy="6061616"/>
        </p:xfrm>
        <a:graphic>
          <a:graphicData uri="http://schemas.openxmlformats.org/drawingml/2006/table">
            <a:tbl>
              <a:tblPr/>
              <a:tblGrid>
                <a:gridCol w="4061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38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54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71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53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162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>
                          <a:solidFill>
                            <a:srgbClr val="080908"/>
                          </a:solidFill>
                          <a:latin typeface="Calibri"/>
                          <a:ea typeface="Times New Roman"/>
                          <a:cs typeface="Mangal"/>
                        </a:rPr>
                        <a:t>SN</a:t>
                      </a:r>
                      <a:endParaRPr lang="en-US" sz="2400" baseline="0">
                        <a:latin typeface="Times New Roman"/>
                        <a:ea typeface="Calibri"/>
                        <a:cs typeface="Mangal"/>
                      </a:endParaRPr>
                    </a:p>
                  </a:txBody>
                  <a:tcPr marL="63629" marR="63629" marT="0" marB="0" anchor="b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>
                          <a:solidFill>
                            <a:srgbClr val="080908"/>
                          </a:solidFill>
                          <a:latin typeface="Calibri"/>
                          <a:ea typeface="Times New Roman"/>
                          <a:cs typeface="Mangal"/>
                        </a:rPr>
                        <a:t>Trade Indicators</a:t>
                      </a:r>
                      <a:endParaRPr lang="en-US" sz="2400" baseline="0">
                        <a:latin typeface="Times New Roman"/>
                        <a:ea typeface="Calibri"/>
                        <a:cs typeface="Mangal"/>
                      </a:endParaRPr>
                    </a:p>
                  </a:txBody>
                  <a:tcPr marL="63629" marR="63629" marT="0" marB="0" anchor="b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>
                          <a:solidFill>
                            <a:srgbClr val="080908"/>
                          </a:solidFill>
                          <a:latin typeface="Calibri"/>
                          <a:ea typeface="Times New Roman"/>
                          <a:cs typeface="Mangal"/>
                        </a:rPr>
                        <a:t>FY 2077/78  (5 Months)</a:t>
                      </a:r>
                      <a:endParaRPr lang="en-US" sz="2400" baseline="0">
                        <a:latin typeface="Times New Roman"/>
                        <a:ea typeface="Calibri"/>
                        <a:cs typeface="Mangal"/>
                      </a:endParaRPr>
                    </a:p>
                  </a:txBody>
                  <a:tcPr marL="63629" marR="63629" marT="0" marB="0" anchor="b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>
                          <a:solidFill>
                            <a:srgbClr val="080908"/>
                          </a:solidFill>
                          <a:latin typeface="Calibri"/>
                          <a:ea typeface="Times New Roman"/>
                          <a:cs typeface="Mangal"/>
                        </a:rPr>
                        <a:t>FY 2078/79  (5 Months)</a:t>
                      </a:r>
                      <a:endParaRPr lang="en-US" sz="2400" baseline="0">
                        <a:latin typeface="Times New Roman"/>
                        <a:ea typeface="Calibri"/>
                        <a:cs typeface="Mangal"/>
                      </a:endParaRPr>
                    </a:p>
                  </a:txBody>
                  <a:tcPr marL="63629" marR="63629" marT="0" marB="0" anchor="b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>
                          <a:solidFill>
                            <a:srgbClr val="080908"/>
                          </a:solidFill>
                          <a:latin typeface="Calibri"/>
                          <a:ea typeface="Times New Roman"/>
                          <a:cs typeface="Mangal"/>
                        </a:rPr>
                        <a:t>Change (%)</a:t>
                      </a:r>
                      <a:endParaRPr lang="en-US" sz="2400" baseline="0">
                        <a:latin typeface="Times New Roman"/>
                        <a:ea typeface="Calibri"/>
                        <a:cs typeface="Mangal"/>
                      </a:endParaRPr>
                    </a:p>
                  </a:txBody>
                  <a:tcPr marL="63629" marR="63629" marT="0" marB="0" anchor="b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88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Mangal"/>
                        </a:rPr>
                        <a:t>1</a:t>
                      </a:r>
                      <a:endParaRPr lang="en-US" sz="2400" baseline="0">
                        <a:latin typeface="Times New Roman"/>
                        <a:ea typeface="Calibri"/>
                        <a:cs typeface="Mangal"/>
                      </a:endParaRPr>
                    </a:p>
                  </a:txBody>
                  <a:tcPr marL="63629" marR="63629" marT="0" marB="0" anchor="b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Mangal"/>
                        </a:rPr>
                        <a:t>Imports (Rs.in `000)</a:t>
                      </a:r>
                      <a:endParaRPr lang="en-US" sz="2400" baseline="0">
                        <a:latin typeface="Times New Roman"/>
                        <a:ea typeface="Calibri"/>
                        <a:cs typeface="Mangal"/>
                      </a:endParaRPr>
                    </a:p>
                  </a:txBody>
                  <a:tcPr marL="63629" marR="63629" marT="0" marB="0" anchor="b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Mangal"/>
                        </a:rPr>
                        <a:t>525,498,142</a:t>
                      </a:r>
                      <a:endParaRPr lang="en-US" sz="2400" baseline="0">
                        <a:latin typeface="Times New Roman"/>
                        <a:ea typeface="Calibri"/>
                        <a:cs typeface="Mangal"/>
                      </a:endParaRPr>
                    </a:p>
                  </a:txBody>
                  <a:tcPr marL="63629" marR="63629" marT="0" marB="0" anchor="b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Mangal"/>
                        </a:rPr>
                        <a:t>838,408,242</a:t>
                      </a:r>
                      <a:endParaRPr lang="en-US" sz="2400" baseline="0">
                        <a:latin typeface="Times New Roman"/>
                        <a:ea typeface="Calibri"/>
                        <a:cs typeface="Mangal"/>
                      </a:endParaRPr>
                    </a:p>
                  </a:txBody>
                  <a:tcPr marL="63629" marR="63629" marT="0" marB="0" anchor="b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Mangal"/>
                        </a:rPr>
                        <a:t>59.55</a:t>
                      </a:r>
                      <a:endParaRPr lang="en-US" sz="2400" baseline="0">
                        <a:latin typeface="Times New Roman"/>
                        <a:ea typeface="Calibri"/>
                        <a:cs typeface="Mangal"/>
                      </a:endParaRPr>
                    </a:p>
                  </a:txBody>
                  <a:tcPr marL="63629" marR="63629" marT="0" marB="0" anchor="b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688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Mangal"/>
                        </a:rPr>
                        <a:t>2</a:t>
                      </a:r>
                      <a:endParaRPr lang="en-US" sz="2400" baseline="0">
                        <a:latin typeface="Times New Roman"/>
                        <a:ea typeface="Calibri"/>
                        <a:cs typeface="Mangal"/>
                      </a:endParaRPr>
                    </a:p>
                  </a:txBody>
                  <a:tcPr marL="63629" marR="63629" marT="0" marB="0" anchor="b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Mangal"/>
                        </a:rPr>
                        <a:t>Exports (Rs.in `000)</a:t>
                      </a:r>
                      <a:endParaRPr lang="en-US" sz="2400" baseline="0">
                        <a:latin typeface="Times New Roman"/>
                        <a:ea typeface="Calibri"/>
                        <a:cs typeface="Mangal"/>
                      </a:endParaRPr>
                    </a:p>
                  </a:txBody>
                  <a:tcPr marL="63629" marR="63629" marT="0" marB="0" anchor="b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Mangal"/>
                        </a:rPr>
                        <a:t>50,055,608</a:t>
                      </a:r>
                      <a:endParaRPr lang="en-US" sz="2400" baseline="0">
                        <a:latin typeface="Times New Roman"/>
                        <a:ea typeface="Calibri"/>
                        <a:cs typeface="Mangal"/>
                      </a:endParaRPr>
                    </a:p>
                  </a:txBody>
                  <a:tcPr marL="63629" marR="63629" marT="0" marB="0" anchor="b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Mangal"/>
                        </a:rPr>
                        <a:t>102,920,572</a:t>
                      </a:r>
                      <a:endParaRPr lang="en-US" sz="2400" baseline="0">
                        <a:latin typeface="Times New Roman"/>
                        <a:ea typeface="Calibri"/>
                        <a:cs typeface="Mangal"/>
                      </a:endParaRPr>
                    </a:p>
                  </a:txBody>
                  <a:tcPr marL="63629" marR="63629" marT="0" marB="0" anchor="b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Mangal"/>
                        </a:rPr>
                        <a:t>105.61</a:t>
                      </a:r>
                      <a:endParaRPr lang="en-US" sz="2400" baseline="0">
                        <a:latin typeface="Times New Roman"/>
                        <a:ea typeface="Calibri"/>
                        <a:cs typeface="Mangal"/>
                      </a:endParaRPr>
                    </a:p>
                  </a:txBody>
                  <a:tcPr marL="63629" marR="63629" marT="0" marB="0" anchor="b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88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Mangal"/>
                        </a:rPr>
                        <a:t>3</a:t>
                      </a:r>
                      <a:endParaRPr lang="en-US" sz="2400" baseline="0">
                        <a:latin typeface="Times New Roman"/>
                        <a:ea typeface="Calibri"/>
                        <a:cs typeface="Mangal"/>
                      </a:endParaRPr>
                    </a:p>
                  </a:txBody>
                  <a:tcPr marL="63629" marR="63629" marT="0" marB="0" anchor="b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Mangal"/>
                        </a:rPr>
                        <a:t>Trade Deficit (Rs.in `000)</a:t>
                      </a:r>
                      <a:endParaRPr lang="en-US" sz="2400" baseline="0">
                        <a:latin typeface="Times New Roman"/>
                        <a:ea typeface="Calibri"/>
                        <a:cs typeface="Mangal"/>
                      </a:endParaRPr>
                    </a:p>
                  </a:txBody>
                  <a:tcPr marL="63629" marR="63629" marT="0" marB="0" anchor="b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Mangal"/>
                        </a:rPr>
                        <a:t>475,442,534</a:t>
                      </a:r>
                      <a:endParaRPr lang="en-US" sz="2400" baseline="0">
                        <a:latin typeface="Times New Roman"/>
                        <a:ea typeface="Calibri"/>
                        <a:cs typeface="Mangal"/>
                      </a:endParaRPr>
                    </a:p>
                  </a:txBody>
                  <a:tcPr marL="63629" marR="63629" marT="0" marB="0" anchor="b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Mangal"/>
                        </a:rPr>
                        <a:t>735,487,670</a:t>
                      </a:r>
                      <a:endParaRPr lang="en-US" sz="2400" baseline="0">
                        <a:latin typeface="Times New Roman"/>
                        <a:ea typeface="Calibri"/>
                        <a:cs typeface="Mangal"/>
                      </a:endParaRPr>
                    </a:p>
                  </a:txBody>
                  <a:tcPr marL="63629" marR="63629" marT="0" marB="0" anchor="b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Mangal"/>
                        </a:rPr>
                        <a:t>54.70</a:t>
                      </a:r>
                      <a:endParaRPr lang="en-US" sz="2400" baseline="0">
                        <a:latin typeface="Times New Roman"/>
                        <a:ea typeface="Calibri"/>
                        <a:cs typeface="Mangal"/>
                      </a:endParaRPr>
                    </a:p>
                  </a:txBody>
                  <a:tcPr marL="63629" marR="63629" marT="0" marB="0" anchor="b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688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Mangal"/>
                        </a:rPr>
                        <a:t>4</a:t>
                      </a:r>
                      <a:endParaRPr lang="en-US" sz="2400" baseline="0">
                        <a:latin typeface="Times New Roman"/>
                        <a:ea typeface="Calibri"/>
                        <a:cs typeface="Mangal"/>
                      </a:endParaRPr>
                    </a:p>
                  </a:txBody>
                  <a:tcPr marL="63629" marR="63629" marT="0" marB="0" anchor="b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Mangal"/>
                        </a:rPr>
                        <a:t>Total  Foreign Trade (Rs.in `000)</a:t>
                      </a:r>
                      <a:endParaRPr lang="en-US" sz="2400" baseline="0">
                        <a:latin typeface="Times New Roman"/>
                        <a:ea typeface="Calibri"/>
                        <a:cs typeface="Mangal"/>
                      </a:endParaRPr>
                    </a:p>
                  </a:txBody>
                  <a:tcPr marL="63629" marR="63629" marT="0" marB="0" anchor="b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Mangal"/>
                        </a:rPr>
                        <a:t>575,553,751</a:t>
                      </a:r>
                      <a:endParaRPr lang="en-US" sz="2400" baseline="0">
                        <a:latin typeface="Times New Roman"/>
                        <a:ea typeface="Calibri"/>
                        <a:cs typeface="Mangal"/>
                      </a:endParaRPr>
                    </a:p>
                  </a:txBody>
                  <a:tcPr marL="63629" marR="63629" marT="0" marB="0" anchor="b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Mangal"/>
                        </a:rPr>
                        <a:t>941,328,814</a:t>
                      </a:r>
                      <a:endParaRPr lang="en-US" sz="2400" baseline="0">
                        <a:latin typeface="Times New Roman"/>
                        <a:ea typeface="Calibri"/>
                        <a:cs typeface="Mangal"/>
                      </a:endParaRPr>
                    </a:p>
                  </a:txBody>
                  <a:tcPr marL="63629" marR="63629" marT="0" marB="0" anchor="b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Mangal"/>
                        </a:rPr>
                        <a:t>63.55</a:t>
                      </a:r>
                      <a:endParaRPr lang="en-US" sz="2400" baseline="0">
                        <a:latin typeface="Times New Roman"/>
                        <a:ea typeface="Calibri"/>
                        <a:cs typeface="Mangal"/>
                      </a:endParaRPr>
                    </a:p>
                  </a:txBody>
                  <a:tcPr marL="63629" marR="63629" marT="0" marB="0" anchor="b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688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Mangal"/>
                        </a:rPr>
                        <a:t>5</a:t>
                      </a:r>
                      <a:endParaRPr lang="en-US" sz="2400" baseline="0">
                        <a:latin typeface="Times New Roman"/>
                        <a:ea typeface="Calibri"/>
                        <a:cs typeface="Mangal"/>
                      </a:endParaRPr>
                    </a:p>
                  </a:txBody>
                  <a:tcPr marL="63629" marR="63629" marT="0" marB="0" anchor="b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Mangal"/>
                        </a:rPr>
                        <a:t>Imports/Exports Ratio</a:t>
                      </a:r>
                      <a:endParaRPr lang="en-US" sz="2400" baseline="0">
                        <a:latin typeface="Times New Roman"/>
                        <a:ea typeface="Calibri"/>
                        <a:cs typeface="Mangal"/>
                      </a:endParaRPr>
                    </a:p>
                  </a:txBody>
                  <a:tcPr marL="63629" marR="63629" marT="0" marB="0" anchor="b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Mangal"/>
                        </a:rPr>
                        <a:t>10.50</a:t>
                      </a:r>
                      <a:endParaRPr lang="en-US" sz="2400" baseline="0">
                        <a:latin typeface="Times New Roman"/>
                        <a:ea typeface="Calibri"/>
                        <a:cs typeface="Mangal"/>
                      </a:endParaRPr>
                    </a:p>
                  </a:txBody>
                  <a:tcPr marL="63629" marR="63629" marT="0" marB="0" anchor="b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Mangal"/>
                        </a:rPr>
                        <a:t>8.15</a:t>
                      </a:r>
                      <a:endParaRPr lang="en-US" sz="2400" baseline="0">
                        <a:latin typeface="Times New Roman"/>
                        <a:ea typeface="Calibri"/>
                        <a:cs typeface="Mangal"/>
                      </a:endParaRPr>
                    </a:p>
                  </a:txBody>
                  <a:tcPr marL="63629" marR="63629" marT="0" marB="0" anchor="b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Mangal"/>
                        </a:rPr>
                        <a:t>-22.40</a:t>
                      </a:r>
                      <a:endParaRPr lang="en-US" sz="2400" baseline="0">
                        <a:latin typeface="Times New Roman"/>
                        <a:ea typeface="Calibri"/>
                        <a:cs typeface="Mangal"/>
                      </a:endParaRPr>
                    </a:p>
                  </a:txBody>
                  <a:tcPr marL="63629" marR="63629" marT="0" marB="0" anchor="b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688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Mangal"/>
                        </a:rPr>
                        <a:t>6</a:t>
                      </a:r>
                      <a:endParaRPr lang="en-US" sz="2400" baseline="0">
                        <a:latin typeface="Times New Roman"/>
                        <a:ea typeface="Calibri"/>
                        <a:cs typeface="Mangal"/>
                      </a:endParaRPr>
                    </a:p>
                  </a:txBody>
                  <a:tcPr marL="63629" marR="63629" marT="0" marB="0" anchor="b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Mangal"/>
                        </a:rPr>
                        <a:t>Exports Share to Total Trade (%)</a:t>
                      </a:r>
                      <a:endParaRPr lang="en-US" sz="2400" baseline="0">
                        <a:latin typeface="Times New Roman"/>
                        <a:ea typeface="Calibri"/>
                        <a:cs typeface="Mangal"/>
                      </a:endParaRPr>
                    </a:p>
                  </a:txBody>
                  <a:tcPr marL="63629" marR="63629" marT="0" marB="0" anchor="b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Mangal"/>
                        </a:rPr>
                        <a:t>8.70</a:t>
                      </a:r>
                      <a:endParaRPr lang="en-US" sz="2400" baseline="0">
                        <a:latin typeface="Times New Roman"/>
                        <a:ea typeface="Calibri"/>
                        <a:cs typeface="Mangal"/>
                      </a:endParaRPr>
                    </a:p>
                  </a:txBody>
                  <a:tcPr marL="63629" marR="63629" marT="0" marB="0" anchor="b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Mangal"/>
                        </a:rPr>
                        <a:t>10.93</a:t>
                      </a:r>
                      <a:endParaRPr lang="en-US" sz="2400" baseline="0">
                        <a:latin typeface="Times New Roman"/>
                        <a:ea typeface="Calibri"/>
                        <a:cs typeface="Mangal"/>
                      </a:endParaRPr>
                    </a:p>
                  </a:txBody>
                  <a:tcPr marL="63629" marR="63629" marT="0" marB="0" anchor="b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Mangal"/>
                        </a:rPr>
                        <a:t>25.72</a:t>
                      </a:r>
                      <a:endParaRPr lang="en-US" sz="2400" baseline="0">
                        <a:latin typeface="Times New Roman"/>
                        <a:ea typeface="Calibri"/>
                        <a:cs typeface="Mangal"/>
                      </a:endParaRPr>
                    </a:p>
                  </a:txBody>
                  <a:tcPr marL="63629" marR="63629" marT="0" marB="0" anchor="b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688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Mangal"/>
                        </a:rPr>
                        <a:t>7</a:t>
                      </a:r>
                      <a:endParaRPr lang="en-US" sz="2400" baseline="0">
                        <a:latin typeface="Times New Roman"/>
                        <a:ea typeface="Calibri"/>
                        <a:cs typeface="Mangal"/>
                      </a:endParaRPr>
                    </a:p>
                  </a:txBody>
                  <a:tcPr marL="63629" marR="63629" marT="0" marB="0" anchor="b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Mangal"/>
                        </a:rPr>
                        <a:t>Imports Share to Total Trade (%)</a:t>
                      </a:r>
                      <a:endParaRPr lang="en-US" sz="2400" baseline="0">
                        <a:latin typeface="Times New Roman"/>
                        <a:ea typeface="Calibri"/>
                        <a:cs typeface="Mangal"/>
                      </a:endParaRPr>
                    </a:p>
                  </a:txBody>
                  <a:tcPr marL="63629" marR="63629" marT="0" marB="0" anchor="b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Mangal"/>
                        </a:rPr>
                        <a:t>91.30</a:t>
                      </a:r>
                      <a:endParaRPr lang="en-US" sz="2400" baseline="0">
                        <a:latin typeface="Times New Roman"/>
                        <a:ea typeface="Calibri"/>
                        <a:cs typeface="Mangal"/>
                      </a:endParaRPr>
                    </a:p>
                  </a:txBody>
                  <a:tcPr marL="63629" marR="63629" marT="0" marB="0" anchor="b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Mangal"/>
                        </a:rPr>
                        <a:t>89.07</a:t>
                      </a:r>
                      <a:endParaRPr lang="en-US" sz="2400" baseline="0">
                        <a:latin typeface="Times New Roman"/>
                        <a:ea typeface="Calibri"/>
                        <a:cs typeface="Mangal"/>
                      </a:endParaRPr>
                    </a:p>
                  </a:txBody>
                  <a:tcPr marL="63629" marR="63629" marT="0" marB="0" anchor="b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Mangal"/>
                        </a:rPr>
                        <a:t>-2.45</a:t>
                      </a:r>
                      <a:endParaRPr lang="en-US" sz="2400" baseline="0">
                        <a:latin typeface="Times New Roman"/>
                        <a:ea typeface="Calibri"/>
                        <a:cs typeface="Mangal"/>
                      </a:endParaRPr>
                    </a:p>
                  </a:txBody>
                  <a:tcPr marL="63629" marR="63629" marT="0" marB="0" anchor="b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219200"/>
            <a:ext cx="8915400" cy="5181600"/>
          </a:xfrm>
        </p:spPr>
        <p:txBody>
          <a:bodyPr>
            <a:normAutofit fontScale="85000" lnSpcReduction="2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en-US" sz="3600">
                <a:latin typeface="Times New Roman" pitchFamily="18" charset="0"/>
                <a:cs typeface="Times New Roman" pitchFamily="18" charset="0"/>
              </a:rPr>
              <a:t>Agricultural Supply Chain : A wholistic view</a:t>
            </a:r>
          </a:p>
          <a:p>
            <a:pPr marL="850392" lvl="1" indent="-457200" algn="just">
              <a:buFont typeface="Wingdings" pitchFamily="2" charset="2"/>
              <a:buChar char="§"/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Agriculture supply chain begin with acquiring modern inputs, sowing and cultivation of agricultural produce, post harvest management, storage and transportation, food processing and distribution, and marketing agricultural produce.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800">
                <a:latin typeface="Times New Roman" pitchFamily="18" charset="0"/>
                <a:cs typeface="Times New Roman" pitchFamily="18" charset="0"/>
              </a:rPr>
              <a:t>Post-harvest supply Chain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800">
                <a:latin typeface="Times New Roman" pitchFamily="18" charset="0"/>
                <a:cs typeface="Times New Roman" pitchFamily="18" charset="0"/>
              </a:rPr>
              <a:t>Agribusiness Supply Chain</a:t>
            </a:r>
          </a:p>
          <a:p>
            <a:pPr marL="880110" lvl="1" indent="-514350">
              <a:buFont typeface="Wingdings" pitchFamily="2" charset="2"/>
              <a:buChar char="§"/>
            </a:pPr>
            <a:r>
              <a:rPr lang="en-US" sz="3300">
                <a:latin typeface="Times New Roman" pitchFamily="18" charset="0"/>
                <a:cs typeface="Times New Roman" pitchFamily="18" charset="0"/>
              </a:rPr>
              <a:t>Agricultural value Chain</a:t>
            </a:r>
          </a:p>
          <a:p>
            <a:pPr marL="624078" indent="-514350">
              <a:buNone/>
            </a:pPr>
            <a:r>
              <a:rPr lang="en-US" sz="3300">
                <a:latin typeface="Times New Roman" pitchFamily="18" charset="0"/>
                <a:cs typeface="Times New Roman" pitchFamily="18" charset="0"/>
              </a:rPr>
              <a:t>4. Product Specific Supply Chain</a:t>
            </a:r>
          </a:p>
          <a:p>
            <a:pPr lvl="1">
              <a:buFont typeface="Wingdings" pitchFamily="2" charset="2"/>
              <a:buChar char="§"/>
            </a:pPr>
            <a:r>
              <a:rPr lang="en-US" sz="3300">
                <a:latin typeface="Times New Roman" pitchFamily="18" charset="0"/>
                <a:cs typeface="Times New Roman" pitchFamily="18" charset="0"/>
              </a:rPr>
              <a:t>	 Sub-supply chains: Staples, Poultry, Meat and fish products, Vegetables, Fruits, Dairy, Pulses, Industrial crops/Related products, Forestry related products</a:t>
            </a:r>
          </a:p>
          <a:p>
            <a:pPr marL="624078" indent="-514350">
              <a:buNone/>
            </a:pPr>
            <a:endParaRPr lang="en-US" sz="320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Agricultural Supply Chain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914400" y="0"/>
            <a:ext cx="1065660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914400"/>
            <a:ext cx="8763000" cy="5376672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>
                <a:latin typeface="Times New Roman" pitchFamily="18" charset="0"/>
                <a:cs typeface="Times New Roman" pitchFamily="18" charset="0"/>
              </a:rPr>
              <a:t>Supply Chain Management is a process of integrating various activities associated with efficient flow and transformation of produce from raw material to the end users with all-round information flow to improve supply chain relationships in achieving sustainable competitive advantage.</a:t>
            </a:r>
          </a:p>
          <a:p>
            <a:pPr algn="just"/>
            <a:r>
              <a:rPr lang="en-US">
                <a:latin typeface="Times New Roman" pitchFamily="18" charset="0"/>
                <a:cs typeface="Times New Roman" pitchFamily="18" charset="0"/>
              </a:rPr>
              <a:t>Agriculture can realise its full potential by applying the principles of supply chain management by strengthening collaboration between various stakeholders, non-exploitative vertical and horizontal integration, market reforms, precision farming, contract farming, demand-led diversification, and the extensive and intensive use of information technology for real-time communication across the chain (Balakrishnan, 2006).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Agricultural Supply Chain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066800"/>
            <a:ext cx="8763000" cy="5334000"/>
          </a:xfrm>
        </p:spPr>
        <p:txBody>
          <a:bodyPr>
            <a:normAutofit fontScale="92500"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Nepal’s ASC managemnt is highly fragmented across the government (s), cooperatives, corporate houses and MNCs.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Availability of inputs-seeds, fertilizers, pesticides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Cropping system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Production- scales, supply, demand (adequacy, pattern, seasonality)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Processing, branding and value addition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Phyto-sanitation,/pesticides/quality control issues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Distribution and Market Access/layers of intermediries/ middlemen/ Supply adequacy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Price fairness-producers, traders and consumers/MSP system has largely failed in paddy, sugercane etc.</a:t>
            </a:r>
          </a:p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Issues in Nepal’s ASC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066800"/>
            <a:ext cx="8991600" cy="5410200"/>
          </a:xfrm>
        </p:spPr>
        <p:txBody>
          <a:bodyPr>
            <a:normAutofit fontScale="85000" lnSpcReduction="10000"/>
          </a:bodyPr>
          <a:lstStyle/>
          <a:p>
            <a:r>
              <a:rPr lang="en-US" sz="3200"/>
              <a:t>Scale and diversification rooted in subsistence, size of land-holding and linked to Information, education and mechanization.</a:t>
            </a:r>
          </a:p>
          <a:p>
            <a:r>
              <a:rPr lang="en-US" sz="3200"/>
              <a:t>Support service mechanisms, lack of coordination among the sub-systems</a:t>
            </a:r>
          </a:p>
          <a:p>
            <a:r>
              <a:rPr lang="en-US" sz="3200"/>
              <a:t>Infrastructure-Production, processing, transportaion, storage and product validation.</a:t>
            </a:r>
          </a:p>
          <a:p>
            <a:r>
              <a:rPr lang="en-US" sz="3200"/>
              <a:t>Land-use planning, irrigation, underuse of the cultivable land, agricultural manpower</a:t>
            </a:r>
          </a:p>
          <a:p>
            <a:r>
              <a:rPr lang="en-US" sz="3200"/>
              <a:t>Limping and herding.</a:t>
            </a:r>
          </a:p>
          <a:p>
            <a:r>
              <a:rPr lang="en-US" sz="3200"/>
              <a:t>Trained and skilled manpower development for agriculture and role of academic institutions</a:t>
            </a:r>
          </a:p>
          <a:p>
            <a:endParaRPr lang="en-US" sz="3200"/>
          </a:p>
          <a:p>
            <a:endParaRPr lang="en-US" sz="3200"/>
          </a:p>
          <a:p>
            <a:pPr>
              <a:buNone/>
            </a:pPr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Structural Issues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219200"/>
            <a:ext cx="8839200" cy="4788091"/>
          </a:xfrm>
        </p:spPr>
        <p:txBody>
          <a:bodyPr>
            <a:normAutofit lnSpcReduction="10000"/>
          </a:bodyPr>
          <a:lstStyle/>
          <a:p>
            <a:r>
              <a:rPr lang="en-US"/>
              <a:t>Investment: public, private, FDI, Cooperatives?</a:t>
            </a:r>
          </a:p>
          <a:p>
            <a:r>
              <a:rPr lang="en-US"/>
              <a:t>Agricutural Act</a:t>
            </a:r>
          </a:p>
          <a:p>
            <a:r>
              <a:rPr lang="en-US"/>
              <a:t>Agricultural Supply-chain policy</a:t>
            </a:r>
          </a:p>
          <a:p>
            <a:r>
              <a:rPr lang="en-US"/>
              <a:t>Agricultural Value chain policy</a:t>
            </a:r>
          </a:p>
          <a:p>
            <a:r>
              <a:rPr lang="en-US"/>
              <a:t>Food Supply chain policy liking to food security</a:t>
            </a:r>
          </a:p>
          <a:p>
            <a:r>
              <a:rPr lang="en-US"/>
              <a:t>Monetary Policy: commercial banks to extend at least 15 percent of their total loans to the agriculture, energy, micro, cottage, and medium scale industries.</a:t>
            </a:r>
          </a:p>
          <a:p>
            <a:r>
              <a:rPr lang="en-US"/>
              <a:t>But, actual implmetation of such provisions have been unimpressive/problematic</a:t>
            </a:r>
          </a:p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Policy Issues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145</TotalTime>
  <Words>893</Words>
  <Application>Microsoft Office PowerPoint</Application>
  <PresentationFormat>On-screen Show (4:3)</PresentationFormat>
  <Paragraphs>113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Calibri</vt:lpstr>
      <vt:lpstr>Lucida Sans Unicode</vt:lpstr>
      <vt:lpstr>Times New Roman</vt:lpstr>
      <vt:lpstr>Verdana</vt:lpstr>
      <vt:lpstr>Wingdings</vt:lpstr>
      <vt:lpstr>Wingdings 2</vt:lpstr>
      <vt:lpstr>Wingdings 3</vt:lpstr>
      <vt:lpstr>Concourse</vt:lpstr>
      <vt:lpstr>Supply Chain Management of Agriculture in Nepal  Agricultural Development for Socio-Economic Transformation in Nepal  Nepal Agricultural Economics Society (NAES)  </vt:lpstr>
      <vt:lpstr>Agricutural Imports</vt:lpstr>
      <vt:lpstr>PowerPoint Presentation</vt:lpstr>
      <vt:lpstr>Agricultural Supply Chain</vt:lpstr>
      <vt:lpstr>PowerPoint Presentation</vt:lpstr>
      <vt:lpstr>Agricultural Supply Chain</vt:lpstr>
      <vt:lpstr>Issues in Nepal’s ASC</vt:lpstr>
      <vt:lpstr>Structural Issues</vt:lpstr>
      <vt:lpstr>Policy Issues</vt:lpstr>
      <vt:lpstr>Challenges</vt:lpstr>
      <vt:lpstr>Challenges (eg on Paddy prodn)</vt:lpstr>
      <vt:lpstr>Way Forward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Gauchan, Devendra (Alliance Bioversity-CIAT)</cp:lastModifiedBy>
  <cp:revision>22</cp:revision>
  <dcterms:created xsi:type="dcterms:W3CDTF">2022-01-08T15:16:23Z</dcterms:created>
  <dcterms:modified xsi:type="dcterms:W3CDTF">2022-01-08T19:16:22Z</dcterms:modified>
</cp:coreProperties>
</file>